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168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6T12:54:20.151" idx="3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8BA5A-85EA-483B-836A-032148026494}" type="datetimeFigureOut">
              <a:rPr lang="ro-RO" smtClean="0"/>
              <a:t>06.01.2021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F387-B286-4BC6-8221-A18D0AD0057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27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F387-B286-4BC6-8221-A18D0AD0057B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45025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F387-B286-4BC6-8221-A18D0AD0057B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6308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201591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28196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0781477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844088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550807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5020903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669448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682343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376974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449687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784661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EFAF2-7CAC-4026-99DD-EF2AE1020198}" type="datetime1">
              <a:rPr lang="ro-RO" smtClean="0"/>
              <a:t>06.01.2021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5DE3C-12F4-4E04-864C-E6E4B9D8D0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53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Soft educațional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Prof. Înv. Primar Mînzicu Simona Valentina</a:t>
            </a:r>
          </a:p>
          <a:p>
            <a:r>
              <a:rPr lang="ro-RO" dirty="0" smtClean="0"/>
              <a:t>Liceul Teoretic Șerban Vodă Slănic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28646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0" y="3234910"/>
            <a:ext cx="12192000" cy="25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0" y="6461189"/>
            <a:ext cx="12192000" cy="25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8355" y="405442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15. Adunând </a:t>
            </a:r>
            <a:r>
              <a:rPr lang="ro-RO" dirty="0" smtClean="0"/>
              <a:t>vecinii numărului 14 obținem suma </a:t>
            </a:r>
            <a:r>
              <a:rPr lang="ro-RO" dirty="0"/>
              <a:t>?</a:t>
            </a:r>
            <a:r>
              <a:rPr lang="ro-RO" dirty="0" smtClean="0"/>
              <a:t>	</a:t>
            </a:r>
            <a:endParaRPr lang="ro-RO" dirty="0"/>
          </a:p>
        </p:txBody>
      </p:sp>
      <p:sp>
        <p:nvSpPr>
          <p:cNvPr id="7" name="TextBox 6"/>
          <p:cNvSpPr txBox="1"/>
          <p:nvPr/>
        </p:nvSpPr>
        <p:spPr>
          <a:xfrm>
            <a:off x="1130064" y="1751162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8" name="TextBox 7"/>
          <p:cNvSpPr txBox="1"/>
          <p:nvPr/>
        </p:nvSpPr>
        <p:spPr>
          <a:xfrm>
            <a:off x="3821503" y="1751162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12</a:t>
            </a:r>
            <a:endParaRPr lang="ro-RO" dirty="0"/>
          </a:p>
        </p:txBody>
      </p:sp>
      <p:sp>
        <p:nvSpPr>
          <p:cNvPr id="9" name="TextBox 8"/>
          <p:cNvSpPr txBox="1"/>
          <p:nvPr/>
        </p:nvSpPr>
        <p:spPr>
          <a:xfrm>
            <a:off x="4602549" y="1751162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4" action="ppaction://hlinksldjump"/>
              </a:rPr>
              <a:t>28</a:t>
            </a:r>
            <a:endParaRPr lang="ro-RO" dirty="0"/>
          </a:p>
        </p:txBody>
      </p:sp>
      <p:sp>
        <p:nvSpPr>
          <p:cNvPr id="11" name="TextBox 10"/>
          <p:cNvSpPr txBox="1"/>
          <p:nvPr/>
        </p:nvSpPr>
        <p:spPr>
          <a:xfrm>
            <a:off x="5383596" y="1751162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29</a:t>
            </a:r>
            <a:endParaRPr lang="ro-RO" dirty="0"/>
          </a:p>
        </p:txBody>
      </p:sp>
      <p:sp>
        <p:nvSpPr>
          <p:cNvPr id="13" name="TextBox 12"/>
          <p:cNvSpPr txBox="1"/>
          <p:nvPr/>
        </p:nvSpPr>
        <p:spPr>
          <a:xfrm>
            <a:off x="638358" y="4121519"/>
            <a:ext cx="659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16.Care </a:t>
            </a:r>
            <a:r>
              <a:rPr lang="ro-RO" dirty="0" smtClean="0"/>
              <a:t>este diferența dintre numărul 25 și succesorul numărului </a:t>
            </a:r>
            <a:r>
              <a:rPr lang="ro-RO" dirty="0" smtClean="0"/>
              <a:t>13?</a:t>
            </a:r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1130060" y="5351585"/>
            <a:ext cx="233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varianat corectă:</a:t>
            </a:r>
            <a:endParaRPr lang="ro-RO" dirty="0"/>
          </a:p>
        </p:txBody>
      </p:sp>
      <p:sp>
        <p:nvSpPr>
          <p:cNvPr id="15" name="TextBox 14"/>
          <p:cNvSpPr txBox="1"/>
          <p:nvPr/>
        </p:nvSpPr>
        <p:spPr>
          <a:xfrm>
            <a:off x="3821503" y="5351585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4" action="ppaction://hlinksldjump"/>
              </a:rPr>
              <a:t>11</a:t>
            </a:r>
            <a:endParaRPr lang="ro-RO" dirty="0"/>
          </a:p>
        </p:txBody>
      </p:sp>
      <p:sp>
        <p:nvSpPr>
          <p:cNvPr id="16" name="TextBox 15"/>
          <p:cNvSpPr txBox="1"/>
          <p:nvPr/>
        </p:nvSpPr>
        <p:spPr>
          <a:xfrm>
            <a:off x="4599728" y="5351585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31</a:t>
            </a:r>
            <a:endParaRPr lang="ro-RO" dirty="0"/>
          </a:p>
        </p:txBody>
      </p:sp>
      <p:sp>
        <p:nvSpPr>
          <p:cNvPr id="17" name="TextBox 16"/>
          <p:cNvSpPr txBox="1"/>
          <p:nvPr/>
        </p:nvSpPr>
        <p:spPr>
          <a:xfrm>
            <a:off x="5383596" y="5351585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28</a:t>
            </a:r>
            <a:endParaRPr lang="ro-RO" dirty="0"/>
          </a:p>
        </p:txBody>
      </p:sp>
      <p:sp>
        <p:nvSpPr>
          <p:cNvPr id="20" name="TextBox 19"/>
          <p:cNvSpPr txBox="1"/>
          <p:nvPr/>
        </p:nvSpPr>
        <p:spPr>
          <a:xfrm>
            <a:off x="3459162" y="6488668"/>
            <a:ext cx="397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Treci la pagina următoare----</a:t>
            </a:r>
            <a:r>
              <a:rPr lang="ro-RO" dirty="0" smtClean="0">
                <a:sym typeface="Wingdings" panose="05000000000000000000" pitchFamily="2" charset="2"/>
              </a:rPr>
              <a:t> </a:t>
            </a:r>
            <a:r>
              <a:rPr lang="ro-RO" dirty="0" smtClean="0">
                <a:sym typeface="Wingdings" panose="05000000000000000000" pitchFamily="2" charset="2"/>
                <a:hlinkClick r:id="rId5" action="ppaction://hlinksldjump"/>
              </a:rPr>
              <a:t>click aici!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31424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3278038"/>
            <a:ext cx="12192000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0" y="6409426"/>
            <a:ext cx="12192000" cy="34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3245" y="483079"/>
            <a:ext cx="8341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17.Ioana </a:t>
            </a:r>
            <a:r>
              <a:rPr lang="ro-RO" dirty="0" smtClean="0"/>
              <a:t>are 10 bomboane , iar Vlăduț cu 3 mai multe. Câte bomboane au cei doi copii?</a:t>
            </a:r>
            <a:endParaRPr lang="ro-RO" dirty="0"/>
          </a:p>
        </p:txBody>
      </p:sp>
      <p:sp>
        <p:nvSpPr>
          <p:cNvPr id="7" name="TextBox 6"/>
          <p:cNvSpPr txBox="1"/>
          <p:nvPr/>
        </p:nvSpPr>
        <p:spPr>
          <a:xfrm>
            <a:off x="1268086" y="1811547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8" name="TextBox 7"/>
          <p:cNvSpPr txBox="1"/>
          <p:nvPr/>
        </p:nvSpPr>
        <p:spPr>
          <a:xfrm>
            <a:off x="3821503" y="1811547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23</a:t>
            </a:r>
            <a:endParaRPr lang="ro-RO" dirty="0"/>
          </a:p>
        </p:txBody>
      </p:sp>
      <p:sp>
        <p:nvSpPr>
          <p:cNvPr id="9" name="TextBox 8"/>
          <p:cNvSpPr txBox="1"/>
          <p:nvPr/>
        </p:nvSpPr>
        <p:spPr>
          <a:xfrm>
            <a:off x="4891177" y="1811547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26</a:t>
            </a:r>
            <a:endParaRPr lang="ro-RO" dirty="0"/>
          </a:p>
        </p:txBody>
      </p:sp>
      <p:sp>
        <p:nvSpPr>
          <p:cNvPr id="10" name="TextBox 9"/>
          <p:cNvSpPr txBox="1"/>
          <p:nvPr/>
        </p:nvSpPr>
        <p:spPr>
          <a:xfrm>
            <a:off x="5960852" y="1811547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28</a:t>
            </a:r>
            <a:endParaRPr lang="ro-RO" dirty="0"/>
          </a:p>
        </p:txBody>
      </p:sp>
      <p:sp>
        <p:nvSpPr>
          <p:cNvPr id="11" name="TextBox 10"/>
          <p:cNvSpPr txBox="1"/>
          <p:nvPr/>
        </p:nvSpPr>
        <p:spPr>
          <a:xfrm>
            <a:off x="388735" y="3683478"/>
            <a:ext cx="1164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18. Într-un </a:t>
            </a:r>
            <a:r>
              <a:rPr lang="ro-RO" dirty="0" smtClean="0"/>
              <a:t>microbuz sunt 16 călători. La prima stație au coborât 4 călători și au urcat 5. Câți călători sunt acum în </a:t>
            </a:r>
            <a:r>
              <a:rPr lang="ro-RO" dirty="0" smtClean="0"/>
              <a:t>microbuz?</a:t>
            </a:r>
            <a:endParaRPr lang="ro-RO" dirty="0"/>
          </a:p>
        </p:txBody>
      </p:sp>
      <p:sp>
        <p:nvSpPr>
          <p:cNvPr id="12" name="TextBox 11"/>
          <p:cNvSpPr txBox="1"/>
          <p:nvPr/>
        </p:nvSpPr>
        <p:spPr>
          <a:xfrm>
            <a:off x="1268086" y="4699792"/>
            <a:ext cx="2381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 </a:t>
            </a:r>
            <a:endParaRPr lang="ro-RO" dirty="0"/>
          </a:p>
        </p:txBody>
      </p:sp>
      <p:sp>
        <p:nvSpPr>
          <p:cNvPr id="13" name="TextBox 12"/>
          <p:cNvSpPr txBox="1"/>
          <p:nvPr/>
        </p:nvSpPr>
        <p:spPr>
          <a:xfrm>
            <a:off x="3821503" y="4684143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24</a:t>
            </a:r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4891177" y="4691166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22</a:t>
            </a:r>
            <a:endParaRPr lang="ro-RO" dirty="0"/>
          </a:p>
        </p:txBody>
      </p:sp>
      <p:sp>
        <p:nvSpPr>
          <p:cNvPr id="15" name="TextBox 14"/>
          <p:cNvSpPr txBox="1"/>
          <p:nvPr/>
        </p:nvSpPr>
        <p:spPr>
          <a:xfrm>
            <a:off x="5960852" y="4691166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17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5375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674" y="284674"/>
            <a:ext cx="7341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/>
              <a:t>RĂSPUNSUL TĂU ESTE CORECT :)</a:t>
            </a:r>
            <a:endParaRPr lang="ro-RO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728606" y="6055744"/>
            <a:ext cx="418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>
                <a:hlinkClick r:id="" action="ppaction://hlinkshowjump?jump=lastslideviewed"/>
              </a:rPr>
              <a:t>Apasă aici pentru a te întoarce la întrebări!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334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181" y="284675"/>
            <a:ext cx="542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3200" dirty="0" smtClean="0"/>
              <a:t>RĂSPUNSUL TĂU ESTE GREȘIT :(</a:t>
            </a:r>
            <a:endParaRPr lang="ro-RO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754485" y="6055744"/>
            <a:ext cx="418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>
                <a:hlinkClick r:id="" action="ppaction://hlinkshowjump?jump=lastslideviewed"/>
              </a:rPr>
              <a:t>Apasă aici pentru a te întoarce la întrebări!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538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8578"/>
            <a:ext cx="10515600" cy="5728389"/>
          </a:xfrm>
        </p:spPr>
        <p:txBody>
          <a:bodyPr/>
          <a:lstStyle/>
          <a:p>
            <a:r>
              <a:rPr lang="ro-RO" dirty="0" smtClean="0"/>
              <a:t>Tema:</a:t>
            </a:r>
          </a:p>
          <a:p>
            <a:pPr marL="0" indent="0">
              <a:buNone/>
            </a:pPr>
            <a:r>
              <a:rPr lang="ro-RO" dirty="0" smtClean="0"/>
              <a:t>Adunarea și scăderea numerelor naturale în concentrul 0-31, fără trecere peste ordin</a:t>
            </a:r>
          </a:p>
          <a:p>
            <a:pPr marL="0" indent="0">
              <a:buNone/>
            </a:pPr>
            <a:endParaRPr lang="ro-RO" dirty="0"/>
          </a:p>
          <a:p>
            <a:r>
              <a:rPr lang="ro-RO" dirty="0" smtClean="0"/>
              <a:t>Clasa I</a:t>
            </a:r>
          </a:p>
          <a:p>
            <a:endParaRPr lang="ro-RO" dirty="0"/>
          </a:p>
          <a:p>
            <a:r>
              <a:rPr lang="ro-RO" dirty="0" smtClean="0"/>
              <a:t>Tipul softului: consolidare</a:t>
            </a:r>
          </a:p>
          <a:p>
            <a:endParaRPr lang="ro-RO" dirty="0"/>
          </a:p>
          <a:p>
            <a:r>
              <a:rPr lang="ro-RO" dirty="0" smtClean="0"/>
              <a:t>Scopul: Formarea de priceperi și deprinderi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50879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872599" y="1915064"/>
            <a:ext cx="100713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0" y="3381555"/>
            <a:ext cx="12192000" cy="34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6452558"/>
            <a:ext cx="12192000" cy="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8664" y="345058"/>
            <a:ext cx="1171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1.Cum se numesc numerele care se adună?</a:t>
            </a:r>
            <a:endParaRPr lang="ro-RO" dirty="0"/>
          </a:p>
        </p:txBody>
      </p:sp>
      <p:sp>
        <p:nvSpPr>
          <p:cNvPr id="20" name="TextBox 19"/>
          <p:cNvSpPr txBox="1"/>
          <p:nvPr/>
        </p:nvSpPr>
        <p:spPr>
          <a:xfrm>
            <a:off x="379566" y="1915064"/>
            <a:ext cx="236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răspunsul corect:</a:t>
            </a:r>
            <a:endParaRPr lang="ro-RO" dirty="0"/>
          </a:p>
        </p:txBody>
      </p:sp>
      <p:sp>
        <p:nvSpPr>
          <p:cNvPr id="21" name="TextBox 20"/>
          <p:cNvSpPr txBox="1"/>
          <p:nvPr/>
        </p:nvSpPr>
        <p:spPr>
          <a:xfrm>
            <a:off x="2872599" y="1915064"/>
            <a:ext cx="100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descăzut</a:t>
            </a:r>
            <a:endParaRPr lang="ro-RO" dirty="0"/>
          </a:p>
        </p:txBody>
      </p:sp>
      <p:sp>
        <p:nvSpPr>
          <p:cNvPr id="23" name="TextBox 22"/>
          <p:cNvSpPr txBox="1"/>
          <p:nvPr/>
        </p:nvSpPr>
        <p:spPr>
          <a:xfrm>
            <a:off x="4347715" y="1915064"/>
            <a:ext cx="92916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>
                <a:hlinkClick r:id="rId4" action="ppaction://hlinksldjump"/>
              </a:rPr>
              <a:t>t</a:t>
            </a:r>
            <a:r>
              <a:rPr lang="ro-RO" dirty="0" smtClean="0">
                <a:hlinkClick r:id="rId4" action="ppaction://hlinksldjump"/>
              </a:rPr>
              <a:t>ermeni</a:t>
            </a:r>
            <a:endParaRPr lang="ro-RO" dirty="0"/>
          </a:p>
        </p:txBody>
      </p:sp>
      <p:sp>
        <p:nvSpPr>
          <p:cNvPr id="24" name="TextBox 23"/>
          <p:cNvSpPr txBox="1"/>
          <p:nvPr/>
        </p:nvSpPr>
        <p:spPr>
          <a:xfrm>
            <a:off x="5744860" y="1915064"/>
            <a:ext cx="9535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scăzător</a:t>
            </a:r>
            <a:endParaRPr lang="ro-RO" dirty="0"/>
          </a:p>
        </p:txBody>
      </p:sp>
      <p:sp>
        <p:nvSpPr>
          <p:cNvPr id="25" name="TextBox 24"/>
          <p:cNvSpPr txBox="1"/>
          <p:nvPr/>
        </p:nvSpPr>
        <p:spPr>
          <a:xfrm>
            <a:off x="379564" y="3925019"/>
            <a:ext cx="3738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2.Cum se numește rezultatul scăderii?</a:t>
            </a:r>
            <a:endParaRPr lang="ro-RO" dirty="0"/>
          </a:p>
        </p:txBody>
      </p:sp>
      <p:sp>
        <p:nvSpPr>
          <p:cNvPr id="26" name="TextBox 25"/>
          <p:cNvSpPr txBox="1"/>
          <p:nvPr/>
        </p:nvSpPr>
        <p:spPr>
          <a:xfrm>
            <a:off x="379566" y="5779698"/>
            <a:ext cx="236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răspunsul corect:</a:t>
            </a:r>
            <a:endParaRPr lang="ro-RO" dirty="0"/>
          </a:p>
        </p:txBody>
      </p:sp>
      <p:sp>
        <p:nvSpPr>
          <p:cNvPr id="27" name="TextBox 26"/>
          <p:cNvSpPr txBox="1"/>
          <p:nvPr/>
        </p:nvSpPr>
        <p:spPr>
          <a:xfrm>
            <a:off x="2843165" y="5779698"/>
            <a:ext cx="103656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4" action="ppaction://hlinksldjump"/>
              </a:rPr>
              <a:t>diferență</a:t>
            </a:r>
            <a:endParaRPr lang="ro-RO" dirty="0"/>
          </a:p>
        </p:txBody>
      </p:sp>
      <p:sp>
        <p:nvSpPr>
          <p:cNvPr id="28" name="TextBox 27"/>
          <p:cNvSpPr txBox="1"/>
          <p:nvPr/>
        </p:nvSpPr>
        <p:spPr>
          <a:xfrm>
            <a:off x="4347713" y="5778094"/>
            <a:ext cx="87626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termen</a:t>
            </a:r>
            <a:endParaRPr lang="ro-RO" dirty="0"/>
          </a:p>
        </p:txBody>
      </p:sp>
      <p:sp>
        <p:nvSpPr>
          <p:cNvPr id="29" name="TextBox 28"/>
          <p:cNvSpPr txBox="1"/>
          <p:nvPr/>
        </p:nvSpPr>
        <p:spPr>
          <a:xfrm>
            <a:off x="5691963" y="5778094"/>
            <a:ext cx="69121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suma</a:t>
            </a:r>
            <a:endParaRPr lang="ro-RO" dirty="0"/>
          </a:p>
        </p:txBody>
      </p:sp>
      <p:sp>
        <p:nvSpPr>
          <p:cNvPr id="31" name="TextBox 30"/>
          <p:cNvSpPr txBox="1"/>
          <p:nvPr/>
        </p:nvSpPr>
        <p:spPr>
          <a:xfrm>
            <a:off x="3778374" y="6488668"/>
            <a:ext cx="4125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Treci la pargina următoare -----</a:t>
            </a:r>
            <a:r>
              <a:rPr lang="ro-RO" dirty="0" smtClean="0">
                <a:sym typeface="Wingdings" panose="05000000000000000000" pitchFamily="2" charset="2"/>
              </a:rPr>
              <a:t></a:t>
            </a:r>
            <a:r>
              <a:rPr lang="ro-RO" dirty="0" smtClean="0">
                <a:sym typeface="Wingdings" panose="05000000000000000000" pitchFamily="2" charset="2"/>
                <a:hlinkClick r:id="rId5" action="ppaction://hlinksldjump"/>
              </a:rPr>
              <a:t>click aici!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3080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18" y="569343"/>
            <a:ext cx="11139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3.Care </a:t>
            </a:r>
            <a:r>
              <a:rPr lang="ro-RO" dirty="0" smtClean="0"/>
              <a:t>este numărul care nu schimbă rezultatul într-o operație de adunare?</a:t>
            </a:r>
            <a:endParaRPr lang="ro-RO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3329800"/>
            <a:ext cx="12192000" cy="34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0" y="6452558"/>
            <a:ext cx="12192000" cy="17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8744" y="2467155"/>
            <a:ext cx="236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răspunsul corect:</a:t>
            </a:r>
            <a:endParaRPr lang="ro-RO" dirty="0"/>
          </a:p>
        </p:txBody>
      </p:sp>
      <p:sp>
        <p:nvSpPr>
          <p:cNvPr id="12" name="TextBox 11"/>
          <p:cNvSpPr txBox="1"/>
          <p:nvPr/>
        </p:nvSpPr>
        <p:spPr>
          <a:xfrm>
            <a:off x="3372929" y="2467155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</a:t>
            </a:r>
            <a:endParaRPr lang="ro-RO" dirty="0"/>
          </a:p>
        </p:txBody>
      </p:sp>
      <p:sp>
        <p:nvSpPr>
          <p:cNvPr id="13" name="TextBox 12"/>
          <p:cNvSpPr txBox="1"/>
          <p:nvPr/>
        </p:nvSpPr>
        <p:spPr>
          <a:xfrm>
            <a:off x="4235571" y="2467155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10</a:t>
            </a:r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5215229" y="2467155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0</a:t>
            </a:r>
            <a:endParaRPr lang="ro-RO" dirty="0"/>
          </a:p>
        </p:txBody>
      </p:sp>
      <p:sp>
        <p:nvSpPr>
          <p:cNvPr id="15" name="TextBox 14"/>
          <p:cNvSpPr txBox="1"/>
          <p:nvPr/>
        </p:nvSpPr>
        <p:spPr>
          <a:xfrm>
            <a:off x="618514" y="4330460"/>
            <a:ext cx="4480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4. Cum </a:t>
            </a:r>
            <a:r>
              <a:rPr lang="ro-RO" dirty="0" smtClean="0"/>
              <a:t>se numește primul termen al scăderii?</a:t>
            </a:r>
            <a:endParaRPr lang="ro-RO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804847" y="5242273"/>
            <a:ext cx="523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Alege răspunsul corect: </a:t>
            </a:r>
            <a:endParaRPr lang="ro-RO" dirty="0"/>
          </a:p>
        </p:txBody>
      </p:sp>
      <p:sp>
        <p:nvSpPr>
          <p:cNvPr id="17" name="TextBox 16"/>
          <p:cNvSpPr txBox="1"/>
          <p:nvPr/>
        </p:nvSpPr>
        <p:spPr>
          <a:xfrm>
            <a:off x="3372931" y="5242273"/>
            <a:ext cx="54136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rest</a:t>
            </a:r>
            <a:endParaRPr lang="ro-RO" dirty="0"/>
          </a:p>
        </p:txBody>
      </p:sp>
      <p:sp>
        <p:nvSpPr>
          <p:cNvPr id="18" name="TextBox 17"/>
          <p:cNvSpPr txBox="1"/>
          <p:nvPr/>
        </p:nvSpPr>
        <p:spPr>
          <a:xfrm>
            <a:off x="4444923" y="5242275"/>
            <a:ext cx="10053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descăzut</a:t>
            </a:r>
            <a:endParaRPr lang="ro-RO" dirty="0"/>
          </a:p>
        </p:txBody>
      </p:sp>
      <p:sp>
        <p:nvSpPr>
          <p:cNvPr id="19" name="TextBox 18"/>
          <p:cNvSpPr txBox="1"/>
          <p:nvPr/>
        </p:nvSpPr>
        <p:spPr>
          <a:xfrm>
            <a:off x="5980848" y="5242273"/>
            <a:ext cx="9535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scăzător</a:t>
            </a:r>
            <a:endParaRPr lang="ro-RO" dirty="0"/>
          </a:p>
        </p:txBody>
      </p:sp>
      <p:sp>
        <p:nvSpPr>
          <p:cNvPr id="20" name="TextBox 19"/>
          <p:cNvSpPr txBox="1"/>
          <p:nvPr/>
        </p:nvSpPr>
        <p:spPr>
          <a:xfrm>
            <a:off x="3838758" y="6469812"/>
            <a:ext cx="397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Treci la pagina următoare----</a:t>
            </a:r>
            <a:r>
              <a:rPr lang="ro-RO" dirty="0" smtClean="0">
                <a:sym typeface="Wingdings" panose="05000000000000000000" pitchFamily="2" charset="2"/>
              </a:rPr>
              <a:t> click </a:t>
            </a:r>
            <a:r>
              <a:rPr lang="ro-RO" dirty="0" smtClean="0">
                <a:sym typeface="Wingdings" panose="05000000000000000000" pitchFamily="2" charset="2"/>
                <a:hlinkClick r:id="rId4" action="ppaction://hlinksldjump"/>
              </a:rPr>
              <a:t>aici!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0571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295291"/>
            <a:ext cx="12192000" cy="60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452558"/>
            <a:ext cx="12192000" cy="34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1321" y="189781"/>
            <a:ext cx="3092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5. Află </a:t>
            </a:r>
            <a:r>
              <a:rPr lang="ro-RO" dirty="0" smtClean="0"/>
              <a:t>suma numerelor 11 și </a:t>
            </a:r>
            <a:r>
              <a:rPr lang="ro-RO" dirty="0" smtClean="0"/>
              <a:t>4.</a:t>
            </a:r>
            <a:endParaRPr lang="ro-RO" dirty="0"/>
          </a:p>
        </p:txBody>
      </p:sp>
      <p:sp>
        <p:nvSpPr>
          <p:cNvPr id="10" name="TextBox 9"/>
          <p:cNvSpPr txBox="1"/>
          <p:nvPr/>
        </p:nvSpPr>
        <p:spPr>
          <a:xfrm>
            <a:off x="517590" y="1738222"/>
            <a:ext cx="236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răspunsul corect:</a:t>
            </a:r>
            <a:endParaRPr lang="ro-RO" dirty="0"/>
          </a:p>
        </p:txBody>
      </p:sp>
      <p:sp>
        <p:nvSpPr>
          <p:cNvPr id="11" name="TextBox 10"/>
          <p:cNvSpPr txBox="1"/>
          <p:nvPr/>
        </p:nvSpPr>
        <p:spPr>
          <a:xfrm>
            <a:off x="3161055" y="1738222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15</a:t>
            </a:r>
            <a:endParaRPr lang="ro-RO" dirty="0"/>
          </a:p>
        </p:txBody>
      </p:sp>
      <p:sp>
        <p:nvSpPr>
          <p:cNvPr id="12" name="TextBox 11"/>
          <p:cNvSpPr txBox="1"/>
          <p:nvPr/>
        </p:nvSpPr>
        <p:spPr>
          <a:xfrm>
            <a:off x="4106175" y="1738222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17</a:t>
            </a:r>
            <a:endParaRPr lang="ro-RO" dirty="0"/>
          </a:p>
        </p:txBody>
      </p:sp>
      <p:sp>
        <p:nvSpPr>
          <p:cNvPr id="13" name="TextBox 12"/>
          <p:cNvSpPr txBox="1"/>
          <p:nvPr/>
        </p:nvSpPr>
        <p:spPr>
          <a:xfrm>
            <a:off x="5051293" y="1738222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14</a:t>
            </a:r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362311" y="3838755"/>
            <a:ext cx="399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6. Care </a:t>
            </a:r>
            <a:r>
              <a:rPr lang="ro-RO" dirty="0" smtClean="0"/>
              <a:t>este diferența numerelor 19 și </a:t>
            </a:r>
            <a:r>
              <a:rPr lang="ro-RO" dirty="0" smtClean="0"/>
              <a:t>9?</a:t>
            </a:r>
            <a:endParaRPr lang="ro-RO" dirty="0"/>
          </a:p>
        </p:txBody>
      </p:sp>
      <p:sp>
        <p:nvSpPr>
          <p:cNvPr id="15" name="TextBox 14"/>
          <p:cNvSpPr txBox="1"/>
          <p:nvPr/>
        </p:nvSpPr>
        <p:spPr>
          <a:xfrm>
            <a:off x="517590" y="5227608"/>
            <a:ext cx="236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răspunsul corect:</a:t>
            </a:r>
            <a:endParaRPr lang="ro-RO" dirty="0"/>
          </a:p>
        </p:txBody>
      </p:sp>
      <p:sp>
        <p:nvSpPr>
          <p:cNvPr id="16" name="TextBox 15"/>
          <p:cNvSpPr txBox="1"/>
          <p:nvPr/>
        </p:nvSpPr>
        <p:spPr>
          <a:xfrm>
            <a:off x="3255743" y="5227608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28</a:t>
            </a:r>
            <a:endParaRPr lang="ro-RO" dirty="0"/>
          </a:p>
        </p:txBody>
      </p:sp>
      <p:sp>
        <p:nvSpPr>
          <p:cNvPr id="17" name="TextBox 16"/>
          <p:cNvSpPr txBox="1"/>
          <p:nvPr/>
        </p:nvSpPr>
        <p:spPr>
          <a:xfrm>
            <a:off x="4106175" y="5227610"/>
            <a:ext cx="44021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11</a:t>
            </a:r>
            <a:endParaRPr lang="ro-RO" dirty="0"/>
          </a:p>
        </p:txBody>
      </p:sp>
      <p:sp>
        <p:nvSpPr>
          <p:cNvPr id="18" name="TextBox 17"/>
          <p:cNvSpPr txBox="1"/>
          <p:nvPr/>
        </p:nvSpPr>
        <p:spPr>
          <a:xfrm>
            <a:off x="4978117" y="5227608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10</a:t>
            </a:r>
            <a:endParaRPr lang="ro-RO" dirty="0"/>
          </a:p>
        </p:txBody>
      </p:sp>
      <p:sp>
        <p:nvSpPr>
          <p:cNvPr id="19" name="TextBox 18"/>
          <p:cNvSpPr txBox="1"/>
          <p:nvPr/>
        </p:nvSpPr>
        <p:spPr>
          <a:xfrm>
            <a:off x="3579761" y="6469813"/>
            <a:ext cx="399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Treci la pagina următoare----</a:t>
            </a:r>
            <a:r>
              <a:rPr lang="ro-RO" dirty="0" smtClean="0">
                <a:sym typeface="Wingdings" panose="05000000000000000000" pitchFamily="2" charset="2"/>
              </a:rPr>
              <a:t> </a:t>
            </a:r>
            <a:r>
              <a:rPr lang="ro-RO" dirty="0" smtClean="0">
                <a:sym typeface="Wingdings" panose="05000000000000000000" pitchFamily="2" charset="2"/>
                <a:hlinkClick r:id="rId4" action="ppaction://hlinksldjump"/>
              </a:rPr>
              <a:t>click aici!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31813155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390185"/>
            <a:ext cx="12192000" cy="51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487068"/>
            <a:ext cx="12192000" cy="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2697" y="155275"/>
            <a:ext cx="8388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7. Știind </a:t>
            </a:r>
            <a:r>
              <a:rPr lang="ro-RO" dirty="0" smtClean="0"/>
              <a:t>că primul termen al adunării este 21, iar al doilea este 5, aflați suma numerelor</a:t>
            </a:r>
            <a:endParaRPr lang="ro-RO" dirty="0"/>
          </a:p>
        </p:txBody>
      </p:sp>
      <p:sp>
        <p:nvSpPr>
          <p:cNvPr id="9" name="TextBox 8"/>
          <p:cNvSpPr txBox="1"/>
          <p:nvPr/>
        </p:nvSpPr>
        <p:spPr>
          <a:xfrm>
            <a:off x="707370" y="1498287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10" name="TextBox 9"/>
          <p:cNvSpPr txBox="1"/>
          <p:nvPr/>
        </p:nvSpPr>
        <p:spPr>
          <a:xfrm>
            <a:off x="3372929" y="1498287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25</a:t>
            </a:r>
            <a:endParaRPr lang="ro-RO" dirty="0"/>
          </a:p>
        </p:txBody>
      </p:sp>
      <p:sp>
        <p:nvSpPr>
          <p:cNvPr id="11" name="TextBox 10"/>
          <p:cNvSpPr txBox="1"/>
          <p:nvPr/>
        </p:nvSpPr>
        <p:spPr>
          <a:xfrm>
            <a:off x="4293851" y="1493171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26</a:t>
            </a:r>
            <a:endParaRPr lang="ro-RO" dirty="0"/>
          </a:p>
        </p:txBody>
      </p:sp>
      <p:sp>
        <p:nvSpPr>
          <p:cNvPr id="12" name="TextBox 11"/>
          <p:cNvSpPr txBox="1"/>
          <p:nvPr/>
        </p:nvSpPr>
        <p:spPr>
          <a:xfrm>
            <a:off x="5214771" y="1493171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27</a:t>
            </a:r>
            <a:endParaRPr lang="ro-RO" dirty="0"/>
          </a:p>
        </p:txBody>
      </p:sp>
      <p:sp>
        <p:nvSpPr>
          <p:cNvPr id="13" name="TextBox 12"/>
          <p:cNvSpPr txBox="1"/>
          <p:nvPr/>
        </p:nvSpPr>
        <p:spPr>
          <a:xfrm>
            <a:off x="422695" y="3864634"/>
            <a:ext cx="7547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8. Aflați </a:t>
            </a:r>
            <a:r>
              <a:rPr lang="ro-RO" dirty="0" smtClean="0"/>
              <a:t>diferența numerelor știind că descăzutul este 29 ,iar scăzătorul este 15</a:t>
            </a:r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707370" y="5175849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15" name="TextBox 14"/>
          <p:cNvSpPr txBox="1"/>
          <p:nvPr/>
        </p:nvSpPr>
        <p:spPr>
          <a:xfrm>
            <a:off x="3372929" y="5175849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15</a:t>
            </a:r>
            <a:endParaRPr lang="ro-RO" dirty="0"/>
          </a:p>
        </p:txBody>
      </p:sp>
      <p:sp>
        <p:nvSpPr>
          <p:cNvPr id="16" name="TextBox 15"/>
          <p:cNvSpPr txBox="1"/>
          <p:nvPr/>
        </p:nvSpPr>
        <p:spPr>
          <a:xfrm>
            <a:off x="4293851" y="5175849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24</a:t>
            </a:r>
            <a:endParaRPr lang="ro-RO" dirty="0"/>
          </a:p>
        </p:txBody>
      </p:sp>
      <p:sp>
        <p:nvSpPr>
          <p:cNvPr id="17" name="TextBox 16"/>
          <p:cNvSpPr txBox="1"/>
          <p:nvPr/>
        </p:nvSpPr>
        <p:spPr>
          <a:xfrm>
            <a:off x="5214771" y="5175849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14</a:t>
            </a:r>
            <a:endParaRPr lang="ro-RO" dirty="0"/>
          </a:p>
        </p:txBody>
      </p:sp>
      <p:sp>
        <p:nvSpPr>
          <p:cNvPr id="18" name="TextBox 17"/>
          <p:cNvSpPr txBox="1"/>
          <p:nvPr/>
        </p:nvSpPr>
        <p:spPr>
          <a:xfrm>
            <a:off x="3763803" y="6452559"/>
            <a:ext cx="397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Treci la pagina următoare----</a:t>
            </a:r>
            <a:r>
              <a:rPr lang="ro-RO" dirty="0" smtClean="0">
                <a:sym typeface="Wingdings" panose="05000000000000000000" pitchFamily="2" charset="2"/>
              </a:rPr>
              <a:t> </a:t>
            </a:r>
            <a:r>
              <a:rPr lang="ro-RO" dirty="0" smtClean="0">
                <a:sym typeface="Wingdings" panose="05000000000000000000" pitchFamily="2" charset="2"/>
                <a:hlinkClick r:id="rId4" action="ppaction://hlinksldjump"/>
              </a:rPr>
              <a:t>click aici!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370714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398808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478442"/>
            <a:ext cx="12192000" cy="34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5226" y="439947"/>
            <a:ext cx="4372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9. Care </a:t>
            </a:r>
            <a:r>
              <a:rPr lang="ro-RO" dirty="0" smtClean="0"/>
              <a:t>este numărul cu 7 mai mare decât 12</a:t>
            </a:r>
            <a:endParaRPr lang="ro-RO" dirty="0"/>
          </a:p>
        </p:txBody>
      </p:sp>
      <p:sp>
        <p:nvSpPr>
          <p:cNvPr id="9" name="TextBox 8"/>
          <p:cNvSpPr txBox="1"/>
          <p:nvPr/>
        </p:nvSpPr>
        <p:spPr>
          <a:xfrm>
            <a:off x="854018" y="1725283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10" name="TextBox 9"/>
          <p:cNvSpPr txBox="1"/>
          <p:nvPr/>
        </p:nvSpPr>
        <p:spPr>
          <a:xfrm>
            <a:off x="3588589" y="1725283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19</a:t>
            </a:r>
            <a:endParaRPr lang="ro-RO" dirty="0"/>
          </a:p>
        </p:txBody>
      </p:sp>
      <p:sp>
        <p:nvSpPr>
          <p:cNvPr id="11" name="TextBox 10"/>
          <p:cNvSpPr txBox="1"/>
          <p:nvPr/>
        </p:nvSpPr>
        <p:spPr>
          <a:xfrm>
            <a:off x="4438517" y="1725283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5</a:t>
            </a:r>
            <a:endParaRPr lang="ro-RO" dirty="0"/>
          </a:p>
        </p:txBody>
      </p:sp>
      <p:sp>
        <p:nvSpPr>
          <p:cNvPr id="12" name="TextBox 11"/>
          <p:cNvSpPr txBox="1"/>
          <p:nvPr/>
        </p:nvSpPr>
        <p:spPr>
          <a:xfrm>
            <a:off x="5171429" y="1725283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14</a:t>
            </a:r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595226" y="3923389"/>
            <a:ext cx="3832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10. Află </a:t>
            </a:r>
            <a:r>
              <a:rPr lang="ro-RO" dirty="0" smtClean="0"/>
              <a:t>numărul cu 7 mai mic decât 18</a:t>
            </a:r>
            <a:endParaRPr lang="ro-RO" dirty="0"/>
          </a:p>
        </p:txBody>
      </p:sp>
      <p:sp>
        <p:nvSpPr>
          <p:cNvPr id="15" name="TextBox 14"/>
          <p:cNvSpPr txBox="1"/>
          <p:nvPr/>
        </p:nvSpPr>
        <p:spPr>
          <a:xfrm>
            <a:off x="854018" y="5080959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16" name="TextBox 15"/>
          <p:cNvSpPr txBox="1"/>
          <p:nvPr/>
        </p:nvSpPr>
        <p:spPr>
          <a:xfrm>
            <a:off x="3588589" y="5080959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11</a:t>
            </a:r>
            <a:endParaRPr lang="ro-RO" dirty="0"/>
          </a:p>
        </p:txBody>
      </p:sp>
      <p:sp>
        <p:nvSpPr>
          <p:cNvPr id="18" name="TextBox 17"/>
          <p:cNvSpPr txBox="1"/>
          <p:nvPr/>
        </p:nvSpPr>
        <p:spPr>
          <a:xfrm>
            <a:off x="4438517" y="5080959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8</a:t>
            </a:r>
            <a:endParaRPr lang="ro-RO" dirty="0"/>
          </a:p>
        </p:txBody>
      </p:sp>
      <p:sp>
        <p:nvSpPr>
          <p:cNvPr id="19" name="TextBox 18"/>
          <p:cNvSpPr txBox="1"/>
          <p:nvPr/>
        </p:nvSpPr>
        <p:spPr>
          <a:xfrm>
            <a:off x="5171429" y="5080959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25</a:t>
            </a:r>
            <a:endParaRPr lang="ro-RO" dirty="0"/>
          </a:p>
        </p:txBody>
      </p:sp>
      <p:sp>
        <p:nvSpPr>
          <p:cNvPr id="20" name="TextBox 19"/>
          <p:cNvSpPr txBox="1"/>
          <p:nvPr/>
        </p:nvSpPr>
        <p:spPr>
          <a:xfrm>
            <a:off x="3797943" y="6512943"/>
            <a:ext cx="397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Treci la pagina următoare----</a:t>
            </a:r>
            <a:r>
              <a:rPr lang="ro-RO" dirty="0" smtClean="0">
                <a:sym typeface="Wingdings" panose="05000000000000000000" pitchFamily="2" charset="2"/>
              </a:rPr>
              <a:t> </a:t>
            </a:r>
            <a:r>
              <a:rPr lang="ro-RO" dirty="0" smtClean="0">
                <a:sym typeface="Wingdings" panose="05000000000000000000" pitchFamily="2" charset="2"/>
                <a:hlinkClick r:id="rId4" action="ppaction://hlinksldjump"/>
              </a:rPr>
              <a:t>click aici!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5965539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0" y="3312543"/>
            <a:ext cx="12192000" cy="43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461185"/>
            <a:ext cx="12192000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9179" y="310551"/>
            <a:ext cx="282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11.Mărește </a:t>
            </a:r>
            <a:r>
              <a:rPr lang="ro-RO" dirty="0" smtClean="0"/>
              <a:t>numărul 13 cu 6</a:t>
            </a:r>
            <a:endParaRPr lang="ro-RO" dirty="0"/>
          </a:p>
        </p:txBody>
      </p:sp>
      <p:sp>
        <p:nvSpPr>
          <p:cNvPr id="9" name="TextBox 8"/>
          <p:cNvSpPr txBox="1"/>
          <p:nvPr/>
        </p:nvSpPr>
        <p:spPr>
          <a:xfrm>
            <a:off x="621106" y="1725283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10" name="TextBox 9"/>
          <p:cNvSpPr txBox="1"/>
          <p:nvPr/>
        </p:nvSpPr>
        <p:spPr>
          <a:xfrm>
            <a:off x="3114135" y="1725283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18</a:t>
            </a:r>
            <a:endParaRPr lang="ro-RO" dirty="0"/>
          </a:p>
        </p:txBody>
      </p:sp>
      <p:sp>
        <p:nvSpPr>
          <p:cNvPr id="11" name="TextBox 10"/>
          <p:cNvSpPr txBox="1"/>
          <p:nvPr/>
        </p:nvSpPr>
        <p:spPr>
          <a:xfrm>
            <a:off x="4054416" y="1725283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19</a:t>
            </a:r>
            <a:endParaRPr lang="ro-RO" dirty="0"/>
          </a:p>
        </p:txBody>
      </p:sp>
      <p:sp>
        <p:nvSpPr>
          <p:cNvPr id="12" name="TextBox 11"/>
          <p:cNvSpPr txBox="1"/>
          <p:nvPr/>
        </p:nvSpPr>
        <p:spPr>
          <a:xfrm>
            <a:off x="4994697" y="1725283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17</a:t>
            </a:r>
            <a:endParaRPr lang="ro-RO" dirty="0"/>
          </a:p>
        </p:txBody>
      </p:sp>
      <p:sp>
        <p:nvSpPr>
          <p:cNvPr id="13" name="TextBox 12"/>
          <p:cNvSpPr txBox="1"/>
          <p:nvPr/>
        </p:nvSpPr>
        <p:spPr>
          <a:xfrm>
            <a:off x="319180" y="3968151"/>
            <a:ext cx="3282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12. Micșorează </a:t>
            </a:r>
            <a:r>
              <a:rPr lang="ro-RO" dirty="0" smtClean="0"/>
              <a:t>numărul 29 cu 12</a:t>
            </a:r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621106" y="4949959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15" name="TextBox 14"/>
          <p:cNvSpPr txBox="1"/>
          <p:nvPr/>
        </p:nvSpPr>
        <p:spPr>
          <a:xfrm>
            <a:off x="3114135" y="4949959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17</a:t>
            </a:r>
            <a:endParaRPr lang="ro-RO" dirty="0"/>
          </a:p>
        </p:txBody>
      </p:sp>
      <p:sp>
        <p:nvSpPr>
          <p:cNvPr id="16" name="TextBox 15"/>
          <p:cNvSpPr txBox="1"/>
          <p:nvPr/>
        </p:nvSpPr>
        <p:spPr>
          <a:xfrm>
            <a:off x="4054416" y="4949959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12</a:t>
            </a:r>
            <a:endParaRPr lang="ro-RO" dirty="0"/>
          </a:p>
        </p:txBody>
      </p:sp>
      <p:sp>
        <p:nvSpPr>
          <p:cNvPr id="17" name="TextBox 16"/>
          <p:cNvSpPr txBox="1"/>
          <p:nvPr/>
        </p:nvSpPr>
        <p:spPr>
          <a:xfrm>
            <a:off x="4994697" y="4949959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19</a:t>
            </a:r>
            <a:endParaRPr lang="ro-RO" dirty="0"/>
          </a:p>
        </p:txBody>
      </p:sp>
      <p:sp>
        <p:nvSpPr>
          <p:cNvPr id="18" name="TextBox 17"/>
          <p:cNvSpPr txBox="1"/>
          <p:nvPr/>
        </p:nvSpPr>
        <p:spPr>
          <a:xfrm>
            <a:off x="3424237" y="6461185"/>
            <a:ext cx="397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Treci la pagina următoare----</a:t>
            </a:r>
            <a:r>
              <a:rPr lang="ro-RO" dirty="0" smtClean="0">
                <a:sym typeface="Wingdings" panose="05000000000000000000" pitchFamily="2" charset="2"/>
              </a:rPr>
              <a:t> </a:t>
            </a:r>
            <a:r>
              <a:rPr lang="ro-RO" dirty="0" smtClean="0">
                <a:sym typeface="Wingdings" panose="05000000000000000000" pitchFamily="2" charset="2"/>
                <a:hlinkClick r:id="rId4" action="ppaction://hlinksldjump"/>
              </a:rPr>
              <a:t>click aici!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2333362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278038"/>
            <a:ext cx="12192000" cy="5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530200"/>
            <a:ext cx="12192000" cy="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0719" y="301925"/>
            <a:ext cx="6406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13. Din </a:t>
            </a:r>
            <a:r>
              <a:rPr lang="ro-RO" dirty="0" smtClean="0"/>
              <a:t>suma numerelor 12 și 7 scade diferența numerelor 29 și 10</a:t>
            </a:r>
            <a:endParaRPr lang="ro-RO" dirty="0"/>
          </a:p>
        </p:txBody>
      </p:sp>
      <p:sp>
        <p:nvSpPr>
          <p:cNvPr id="9" name="TextBox 8"/>
          <p:cNvSpPr txBox="1"/>
          <p:nvPr/>
        </p:nvSpPr>
        <p:spPr>
          <a:xfrm>
            <a:off x="948909" y="1656272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10" name="TextBox 9"/>
          <p:cNvSpPr txBox="1"/>
          <p:nvPr/>
        </p:nvSpPr>
        <p:spPr>
          <a:xfrm>
            <a:off x="3591739" y="1656272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12</a:t>
            </a:r>
            <a:endParaRPr lang="ro-RO" dirty="0"/>
          </a:p>
        </p:txBody>
      </p:sp>
      <p:sp>
        <p:nvSpPr>
          <p:cNvPr id="11" name="TextBox 10"/>
          <p:cNvSpPr txBox="1"/>
          <p:nvPr/>
        </p:nvSpPr>
        <p:spPr>
          <a:xfrm>
            <a:off x="4580627" y="1656272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10</a:t>
            </a:r>
            <a:endParaRPr lang="ro-RO" dirty="0"/>
          </a:p>
        </p:txBody>
      </p:sp>
      <p:sp>
        <p:nvSpPr>
          <p:cNvPr id="12" name="TextBox 11"/>
          <p:cNvSpPr txBox="1"/>
          <p:nvPr/>
        </p:nvSpPr>
        <p:spPr>
          <a:xfrm>
            <a:off x="5569513" y="165627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0</a:t>
            </a:r>
            <a:endParaRPr lang="ro-RO" dirty="0"/>
          </a:p>
        </p:txBody>
      </p:sp>
      <p:sp>
        <p:nvSpPr>
          <p:cNvPr id="13" name="TextBox 12"/>
          <p:cNvSpPr txBox="1"/>
          <p:nvPr/>
        </p:nvSpPr>
        <p:spPr>
          <a:xfrm>
            <a:off x="560720" y="3686991"/>
            <a:ext cx="6672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14. La </a:t>
            </a:r>
            <a:r>
              <a:rPr lang="ro-RO" dirty="0" smtClean="0"/>
              <a:t>suma numerelor 12 și 10 , adaugă diferența numerelor 19 și 12</a:t>
            </a:r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948908" y="5108593"/>
            <a:ext cx="23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Alege varianta corectă:</a:t>
            </a:r>
            <a:endParaRPr lang="ro-RO" dirty="0"/>
          </a:p>
        </p:txBody>
      </p:sp>
      <p:sp>
        <p:nvSpPr>
          <p:cNvPr id="15" name="TextBox 14"/>
          <p:cNvSpPr txBox="1"/>
          <p:nvPr/>
        </p:nvSpPr>
        <p:spPr>
          <a:xfrm>
            <a:off x="3591739" y="5091492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23</a:t>
            </a:r>
            <a:endParaRPr lang="ro-RO" dirty="0"/>
          </a:p>
        </p:txBody>
      </p:sp>
      <p:sp>
        <p:nvSpPr>
          <p:cNvPr id="16" name="TextBox 15"/>
          <p:cNvSpPr txBox="1"/>
          <p:nvPr/>
        </p:nvSpPr>
        <p:spPr>
          <a:xfrm>
            <a:off x="4697644" y="509149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2" action="ppaction://hlinksldjump"/>
              </a:rPr>
              <a:t>8</a:t>
            </a:r>
            <a:endParaRPr lang="ro-RO" dirty="0"/>
          </a:p>
        </p:txBody>
      </p:sp>
      <p:sp>
        <p:nvSpPr>
          <p:cNvPr id="17" name="TextBox 16"/>
          <p:cNvSpPr txBox="1"/>
          <p:nvPr/>
        </p:nvSpPr>
        <p:spPr>
          <a:xfrm>
            <a:off x="5686531" y="5108593"/>
            <a:ext cx="4187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o-RO" dirty="0" smtClean="0">
                <a:hlinkClick r:id="rId3" action="ppaction://hlinksldjump"/>
              </a:rPr>
              <a:t>29</a:t>
            </a:r>
            <a:endParaRPr lang="ro-RO" dirty="0"/>
          </a:p>
        </p:txBody>
      </p:sp>
      <p:sp>
        <p:nvSpPr>
          <p:cNvPr id="18" name="TextBox 17"/>
          <p:cNvSpPr txBox="1"/>
          <p:nvPr/>
        </p:nvSpPr>
        <p:spPr>
          <a:xfrm>
            <a:off x="3591742" y="6530195"/>
            <a:ext cx="397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smtClean="0"/>
              <a:t>Treci la pagina următoare----</a:t>
            </a:r>
            <a:r>
              <a:rPr lang="ro-RO" dirty="0" smtClean="0">
                <a:sym typeface="Wingdings" panose="05000000000000000000" pitchFamily="2" charset="2"/>
              </a:rPr>
              <a:t> </a:t>
            </a:r>
            <a:r>
              <a:rPr lang="ro-RO" dirty="0" smtClean="0">
                <a:sym typeface="Wingdings" panose="05000000000000000000" pitchFamily="2" charset="2"/>
                <a:hlinkClick r:id="rId4" action="ppaction://hlinksldjump"/>
              </a:rPr>
              <a:t>click aici!</a:t>
            </a:r>
            <a:endParaRPr lang="ro-RO" dirty="0" smtClean="0"/>
          </a:p>
        </p:txBody>
      </p:sp>
    </p:spTree>
    <p:extLst>
      <p:ext uri="{BB962C8B-B14F-4D97-AF65-F5344CB8AC3E}">
        <p14:creationId xmlns:p14="http://schemas.microsoft.com/office/powerpoint/2010/main" val="841712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489</Words>
  <Application>Microsoft Office PowerPoint</Application>
  <PresentationFormat>Particularizare</PresentationFormat>
  <Paragraphs>115</Paragraphs>
  <Slides>13</Slides>
  <Notes>2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13</vt:i4>
      </vt:variant>
    </vt:vector>
  </HeadingPairs>
  <TitlesOfParts>
    <vt:vector size="14" baseType="lpstr">
      <vt:lpstr>Temă Office</vt:lpstr>
      <vt:lpstr>Soft educațional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educațional</dc:title>
  <dc:creator>Microsoft account</dc:creator>
  <cp:lastModifiedBy>Valentina</cp:lastModifiedBy>
  <cp:revision>17</cp:revision>
  <dcterms:created xsi:type="dcterms:W3CDTF">2021-01-06T09:51:09Z</dcterms:created>
  <dcterms:modified xsi:type="dcterms:W3CDTF">2021-01-06T13:47:56Z</dcterms:modified>
</cp:coreProperties>
</file>